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45"/>
  </p:notesMasterIdLst>
  <p:sldIdLst>
    <p:sldId id="256" r:id="rId2"/>
    <p:sldId id="257" r:id="rId3"/>
    <p:sldId id="258" r:id="rId4"/>
    <p:sldId id="259" r:id="rId5"/>
    <p:sldId id="299" r:id="rId6"/>
    <p:sldId id="281" r:id="rId7"/>
    <p:sldId id="282" r:id="rId8"/>
    <p:sldId id="283" r:id="rId9"/>
    <p:sldId id="284" r:id="rId10"/>
    <p:sldId id="285" r:id="rId11"/>
    <p:sldId id="286" r:id="rId12"/>
    <p:sldId id="287" r:id="rId13"/>
    <p:sldId id="288" r:id="rId14"/>
    <p:sldId id="289" r:id="rId15"/>
    <p:sldId id="290" r:id="rId16"/>
    <p:sldId id="291" r:id="rId17"/>
    <p:sldId id="292" r:id="rId18"/>
    <p:sldId id="260" r:id="rId19"/>
    <p:sldId id="275" r:id="rId20"/>
    <p:sldId id="276" r:id="rId21"/>
    <p:sldId id="261" r:id="rId22"/>
    <p:sldId id="262" r:id="rId23"/>
    <p:sldId id="295" r:id="rId24"/>
    <p:sldId id="296" r:id="rId25"/>
    <p:sldId id="297" r:id="rId26"/>
    <p:sldId id="298" r:id="rId27"/>
    <p:sldId id="263" r:id="rId28"/>
    <p:sldId id="264" r:id="rId29"/>
    <p:sldId id="269" r:id="rId30"/>
    <p:sldId id="265" r:id="rId31"/>
    <p:sldId id="266" r:id="rId32"/>
    <p:sldId id="267" r:id="rId33"/>
    <p:sldId id="268" r:id="rId34"/>
    <p:sldId id="270" r:id="rId35"/>
    <p:sldId id="271" r:id="rId36"/>
    <p:sldId id="279" r:id="rId37"/>
    <p:sldId id="280" r:id="rId38"/>
    <p:sldId id="272" r:id="rId39"/>
    <p:sldId id="273" r:id="rId40"/>
    <p:sldId id="277" r:id="rId41"/>
    <p:sldId id="274" r:id="rId42"/>
    <p:sldId id="300" r:id="rId43"/>
    <p:sldId id="278" r:id="rId4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480E0CED-1133-4EB3-83ED-498E92EC1CF3}">
          <p14:sldIdLst>
            <p14:sldId id="256"/>
            <p14:sldId id="257"/>
            <p14:sldId id="258"/>
            <p14:sldId id="259"/>
            <p14:sldId id="299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260"/>
            <p14:sldId id="275"/>
            <p14:sldId id="276"/>
            <p14:sldId id="261"/>
            <p14:sldId id="262"/>
            <p14:sldId id="295"/>
            <p14:sldId id="296"/>
            <p14:sldId id="297"/>
            <p14:sldId id="298"/>
            <p14:sldId id="263"/>
            <p14:sldId id="264"/>
            <p14:sldId id="269"/>
            <p14:sldId id="265"/>
            <p14:sldId id="266"/>
            <p14:sldId id="267"/>
            <p14:sldId id="268"/>
            <p14:sldId id="270"/>
            <p14:sldId id="271"/>
            <p14:sldId id="279"/>
            <p14:sldId id="280"/>
            <p14:sldId id="272"/>
            <p14:sldId id="273"/>
            <p14:sldId id="277"/>
            <p14:sldId id="274"/>
            <p14:sldId id="300"/>
            <p14:sldId id="27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143" autoAdjust="0"/>
    <p:restoredTop sz="94660"/>
  </p:normalViewPr>
  <p:slideViewPr>
    <p:cSldViewPr>
      <p:cViewPr varScale="1">
        <p:scale>
          <a:sx n="90" d="100"/>
          <a:sy n="90" d="100"/>
        </p:scale>
        <p:origin x="1476" y="7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E26899-E449-4A16-A24F-900EA2A0E75C}" type="datetimeFigureOut">
              <a:rPr lang="en-US" smtClean="0"/>
              <a:t>8/25/2020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5EC5E6-816B-40D0-AD8B-8DB5824E2E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2173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EC02CB-9F7C-4598-AC89-7CA0A9DAFC2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2867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905000"/>
            <a:ext cx="7543800" cy="2593975"/>
          </a:xfrm>
        </p:spPr>
        <p:txBody>
          <a:bodyPr anchor="b"/>
          <a:lstStyle>
            <a:lvl1pPr>
              <a:defRPr sz="6600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4572000"/>
            <a:ext cx="6461760" cy="10668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9DF43-B092-48E3-8D3D-EB5AEF45131D}" type="datetime1">
              <a:rPr lang="en-US" smtClean="0"/>
              <a:t>8/25/2020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14BA9-A906-4C00-8E00-5034CA6863B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17FCC5-6BC2-4024-8B5F-0539EA6279FF}" type="datetime1">
              <a:rPr lang="en-US" smtClean="0"/>
              <a:t>8/25/2020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14BA9-A906-4C00-8E00-5034CA6863B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1752600" cy="58515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5BE30-A7D2-4FA6-8B85-9ADAC087E616}" type="datetime1">
              <a:rPr lang="en-US" smtClean="0"/>
              <a:t>8/25/2020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14BA9-A906-4C00-8E00-5034CA6863B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5B1EB-4688-4D6E-A9E6-9DBD2495352E}" type="datetime1">
              <a:rPr lang="en-US" smtClean="0"/>
              <a:t>8/25/2020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14BA9-A906-4C00-8E00-5034CA6863B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5486400"/>
            <a:ext cx="7659687" cy="1168400"/>
          </a:xfrm>
        </p:spPr>
        <p:txBody>
          <a:bodyPr anchor="t"/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852863"/>
            <a:ext cx="6135687" cy="1633538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A22CD-35A1-4310-BE66-ADC727B8C728}" type="datetime1">
              <a:rPr lang="en-US" smtClean="0"/>
              <a:t>8/25/2020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14BA9-A906-4C00-8E00-5034CA6863B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196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E33051-DBD8-42E2-AD43-F68802645FC7}" type="datetime1">
              <a:rPr lang="en-US" smtClean="0"/>
              <a:t>8/25/2020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14BA9-A906-4C00-8E00-5034CA6863B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196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196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DD6F8-8337-47CB-BC02-1DA8DA79C8E8}" type="datetime1">
              <a:rPr lang="en-US" smtClean="0"/>
              <a:t>8/25/2020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14BA9-A906-4C00-8E00-5034CA6863B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1D7F62-EE31-4686-9846-ECB4DD010B34}" type="datetime1">
              <a:rPr lang="en-US" smtClean="0"/>
              <a:t>8/25/2020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14BA9-A906-4C00-8E00-5034CA6863B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79AC1-7D46-48C3-BC34-3AF863F06296}" type="datetime1">
              <a:rPr lang="en-US" smtClean="0"/>
              <a:t>8/25/2020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14BA9-A906-4C00-8E00-5034CA6863B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5495544"/>
            <a:ext cx="7772400" cy="594360"/>
          </a:xfrm>
        </p:spPr>
        <p:txBody>
          <a:bodyPr anchor="b"/>
          <a:lstStyle>
            <a:lvl1pPr algn="ctr">
              <a:defRPr sz="2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799" y="6096000"/>
            <a:ext cx="7772401" cy="6096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52D33-267C-42BD-A661-0552C284299C}" type="datetime1">
              <a:rPr lang="en-US" smtClean="0"/>
              <a:t>8/25/2020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14BA9-A906-4C00-8E00-5034CA6863BF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04800" y="381000"/>
            <a:ext cx="7772400" cy="49428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5495278"/>
            <a:ext cx="7772400" cy="594626"/>
          </a:xfrm>
        </p:spPr>
        <p:txBody>
          <a:bodyPr anchor="b"/>
          <a:lstStyle>
            <a:lvl1pPr algn="ctr">
              <a:defRPr sz="2200" b="1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4582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1752" y="6096000"/>
            <a:ext cx="7772400" cy="612648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7FF9F1-86AE-4418-8D4D-14124C7FE32E}" type="datetime1">
              <a:rPr lang="en-US" smtClean="0"/>
              <a:t>8/25/2020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A614BA9-A906-4C00-8E00-5034CA6863BF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620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620000" cy="480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458200" y="0"/>
            <a:ext cx="6858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458200" y="5486400"/>
            <a:ext cx="685800" cy="68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1788" y="5648960"/>
            <a:ext cx="548640" cy="396240"/>
          </a:xfrm>
          <a:prstGeom prst="bracketPair">
            <a:avLst>
              <a:gd name="adj" fmla="val 17949"/>
            </a:avLst>
          </a:prstGeom>
          <a:ln w="19050">
            <a:solidFill>
              <a:srgbClr val="FFFFFF"/>
            </a:solidFill>
          </a:ln>
        </p:spPr>
        <p:txBody>
          <a:bodyPr vert="horz" lIns="0" tIns="0" rIns="0" bIns="0" rtlCol="0" anchor="ctr"/>
          <a:lstStyle>
            <a:lvl1pPr algn="ctr">
              <a:defRPr sz="1800">
                <a:solidFill>
                  <a:srgbClr val="FFFFFF"/>
                </a:solidFill>
              </a:defRPr>
            </a:lvl1pPr>
          </a:lstStyle>
          <a:p>
            <a:fld id="{0A614BA9-A906-4C00-8E00-5034CA6863BF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7586910" y="4048760"/>
            <a:ext cx="2367281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7551351" y="1645920"/>
            <a:ext cx="2438399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fld id="{C8CE9F4B-BAB3-49DE-8A85-F52175DF7A82}" type="datetime1">
              <a:rPr lang="en-US" smtClean="0"/>
              <a:t>8/25/2020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4600" kern="1200" cap="none" spc="-100" baseline="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3429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2860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2860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2860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spcBef>
          <a:spcPct val="20000"/>
        </a:spcBef>
        <a:buClr>
          <a:schemeClr val="accent5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4268" y="381000"/>
            <a:ext cx="8133932" cy="1470025"/>
          </a:xfrm>
        </p:spPr>
        <p:txBody>
          <a:bodyPr>
            <a:normAutofit/>
          </a:bodyPr>
          <a:lstStyle/>
          <a:p>
            <a:r>
              <a:rPr lang="el-GR" sz="4000" dirty="0"/>
              <a:t>Προγραμματισμός και Συστήματα στον Παγκόσμιο ιστό</a:t>
            </a:r>
            <a:endParaRPr lang="en-US" sz="4000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066800" y="3429000"/>
            <a:ext cx="6400800" cy="838200"/>
          </a:xfrm>
        </p:spPr>
        <p:txBody>
          <a:bodyPr>
            <a:normAutofit/>
          </a:bodyPr>
          <a:lstStyle/>
          <a:p>
            <a:r>
              <a:rPr lang="el-GR" sz="2800" dirty="0">
                <a:solidFill>
                  <a:schemeClr val="tx1"/>
                </a:solidFill>
              </a:rPr>
              <a:t>                          Μέλη Ομάδας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14BA9-A906-4C00-8E00-5034CA6863BF}" type="slidenum">
              <a:rPr lang="en-US" smtClean="0">
                <a:solidFill>
                  <a:schemeClr val="tx1"/>
                </a:solidFill>
              </a:rPr>
              <a:t>1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2400" y="4495800"/>
            <a:ext cx="82296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Όνομα                                                                                                                       ΑΜ</a:t>
            </a:r>
          </a:p>
          <a:p>
            <a:r>
              <a:rPr lang="el-GR" dirty="0"/>
              <a:t>Αδαμόπουλος Κωνσταντίνος                                                                                236270</a:t>
            </a:r>
          </a:p>
          <a:p>
            <a:r>
              <a:rPr lang="el-GR" dirty="0"/>
              <a:t>Αντωνάκος Μιχαήλ                                                                                                 235992</a:t>
            </a:r>
          </a:p>
          <a:p>
            <a:r>
              <a:rPr lang="el-GR" dirty="0"/>
              <a:t>Καϊσούδης Φώτιος                                                                                                 236062</a:t>
            </a:r>
            <a:endParaRPr lang="en-US" dirty="0"/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457200" y="2081893"/>
            <a:ext cx="7772400" cy="1089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l-GR" sz="3200" dirty="0">
                <a:latin typeface="+mn-lt"/>
              </a:rPr>
              <a:t>Εργαστηριακή άσκηση 2019-2020</a:t>
            </a:r>
            <a:endParaRPr lang="en-US" sz="3200" dirty="0">
              <a:latin typeface="+mn-lt"/>
            </a:endParaRPr>
          </a:p>
          <a:p>
            <a:endParaRPr lang="en-US" sz="4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143726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D6EE0-32F7-450B-BFC9-801241194E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rmAutofit fontScale="90000"/>
          </a:bodyPr>
          <a:lstStyle/>
          <a:p>
            <a:r>
              <a:rPr lang="el-GR" dirty="0"/>
              <a:t>Διαχειριστής-Λειτουργία 1.5-Πίνακας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2466BC-9A5C-4E34-B43D-7496731072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11" r="1" b="7718"/>
          <a:stretch/>
        </p:blipFill>
        <p:spPr>
          <a:xfrm>
            <a:off x="381000" y="1841955"/>
            <a:ext cx="7893844" cy="4351338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14BA9-A906-4C00-8E00-5034CA6863BF}" type="slidenum">
              <a:rPr lang="en-US" smtClean="0">
                <a:solidFill>
                  <a:schemeClr val="tx1"/>
                </a:solidFill>
              </a:rPr>
              <a:t>10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2004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6A9104-2FE9-4F1A-9EE3-D18F19EE7E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rmAutofit fontScale="90000"/>
          </a:bodyPr>
          <a:lstStyle/>
          <a:p>
            <a:r>
              <a:rPr lang="el-GR" dirty="0"/>
              <a:t>Διαχειριστής-Λειτουργία 1.6-Πίνακας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3623711-D7EC-4346-B585-E4A9018DEF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34" r="7707"/>
          <a:stretch/>
        </p:blipFill>
        <p:spPr>
          <a:xfrm>
            <a:off x="457200" y="1847397"/>
            <a:ext cx="7893844" cy="4351338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14BA9-A906-4C00-8E00-5034CA6863BF}" type="slidenum">
              <a:rPr lang="en-US" smtClean="0">
                <a:solidFill>
                  <a:schemeClr val="tx1"/>
                </a:solidFill>
              </a:rPr>
              <a:t>11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75808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69EEFA-5F4C-4F06-94AC-5329EE3D42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rmAutofit fontScale="90000"/>
          </a:bodyPr>
          <a:lstStyle/>
          <a:p>
            <a:r>
              <a:rPr lang="el-GR" dirty="0"/>
              <a:t>Διαχειριστής-Λειτουργία 1.1-Γράφημα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98E449-57C7-400D-A8EA-28B0FC6984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5981" y="1825626"/>
            <a:ext cx="5906793" cy="4351338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14BA9-A906-4C00-8E00-5034CA6863BF}" type="slidenum">
              <a:rPr lang="en-US" smtClean="0">
                <a:solidFill>
                  <a:schemeClr val="tx1"/>
                </a:solidFill>
              </a:rPr>
              <a:t>12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42838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356D8C-E4D0-49FB-9D30-7F6509AC0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rmAutofit fontScale="90000"/>
          </a:bodyPr>
          <a:lstStyle/>
          <a:p>
            <a:r>
              <a:rPr lang="el-GR" dirty="0"/>
              <a:t>Διαχειριστής-Λειτουργία 1.2-Γράφημα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40F4BE3-0D07-4300-876B-26640B63B4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1825626"/>
            <a:ext cx="6592937" cy="4351338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14BA9-A906-4C00-8E00-5034CA6863BF}" type="slidenum">
              <a:rPr lang="en-US" smtClean="0">
                <a:solidFill>
                  <a:schemeClr val="tx1"/>
                </a:solidFill>
              </a:rPr>
              <a:t>13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11122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1AF3A1-CB77-46A3-B61F-3BAFC03AC2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rmAutofit fontScale="90000"/>
          </a:bodyPr>
          <a:lstStyle/>
          <a:p>
            <a:r>
              <a:rPr lang="el-GR" dirty="0"/>
              <a:t>Διαχειριστής-Λειτουργία 1.3-Γράφημα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6E67E2C-7DE2-40B0-A421-D5D13D591A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1825626"/>
            <a:ext cx="6626403" cy="4351338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14BA9-A906-4C00-8E00-5034CA6863BF}" type="slidenum">
              <a:rPr lang="en-US" smtClean="0">
                <a:solidFill>
                  <a:schemeClr val="tx1"/>
                </a:solidFill>
              </a:rPr>
              <a:t>14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75883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F81DA-7FB0-4973-82AC-A17417991C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rmAutofit fontScale="90000"/>
          </a:bodyPr>
          <a:lstStyle/>
          <a:p>
            <a:r>
              <a:rPr lang="el-GR" dirty="0"/>
              <a:t>Διαχειριστής-Λειτουργία 1.4-Γράφημα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D3923F-866B-48EC-8DE5-0C01F879CE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1825626"/>
            <a:ext cx="6728873" cy="4351338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14BA9-A906-4C00-8E00-5034CA6863BF}" type="slidenum">
              <a:rPr lang="en-US" smtClean="0">
                <a:solidFill>
                  <a:schemeClr val="tx1"/>
                </a:solidFill>
              </a:rPr>
              <a:t>15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56884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2624F8-14D0-4E3E-B9F6-47B17C3867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rmAutofit fontScale="90000"/>
          </a:bodyPr>
          <a:lstStyle/>
          <a:p>
            <a:r>
              <a:rPr lang="el-GR" dirty="0"/>
              <a:t>Διαχειριστής-Λειτουργία 1.5-Γράφημα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35CE022-9784-4146-8F3B-88C06601EF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1814740"/>
            <a:ext cx="6626403" cy="4351338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14BA9-A906-4C00-8E00-5034CA6863BF}" type="slidenum">
              <a:rPr lang="en-US" smtClean="0">
                <a:solidFill>
                  <a:schemeClr val="tx1"/>
                </a:solidFill>
              </a:rPr>
              <a:t>16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134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08EB75-B5D1-4464-A7A5-B8C82DBF61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rmAutofit fontScale="90000"/>
          </a:bodyPr>
          <a:lstStyle/>
          <a:p>
            <a:r>
              <a:rPr lang="el-GR" dirty="0"/>
              <a:t>Διαχειριστής-Λειτουργία 1.6-Γράφημα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51D403-2EB3-4D58-9D08-1B5A5ECDBC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1825626"/>
            <a:ext cx="6559805" cy="4351338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14BA9-A906-4C00-8E00-5034CA6863BF}" type="slidenum">
              <a:rPr lang="en-US" smtClean="0">
                <a:solidFill>
                  <a:schemeClr val="tx1"/>
                </a:solidFill>
              </a:rPr>
              <a:t>17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78724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Διαχειριστής-Λειτουργία 2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455293"/>
            <a:ext cx="7620000" cy="3726307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14BA9-A906-4C00-8E00-5034CA6863BF}" type="slidenum">
              <a:rPr lang="en-US" smtClean="0">
                <a:solidFill>
                  <a:schemeClr val="tx1"/>
                </a:solidFill>
              </a:rPr>
              <a:t>18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3400" y="5410200"/>
            <a:ext cx="7391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 </a:t>
            </a:r>
            <a:r>
              <a:rPr lang="el-GR" dirty="0"/>
              <a:t>Διαχειριστής επιλέγει από τα κριτήρια που φαίνονται στην παραπάνω εικόνα,επιλέγει υποβολή και το σύστημα εμφανίζει τα στοιχεία σε μορφή </a:t>
            </a:r>
            <a:r>
              <a:rPr lang="en-US" dirty="0" err="1"/>
              <a:t>heatmap</a:t>
            </a:r>
            <a:r>
              <a:rPr lang="en-US" dirty="0"/>
              <a:t>.</a:t>
            </a:r>
            <a:r>
              <a:rPr lang="el-GR" dirty="0"/>
              <a:t>Επίσης</a:t>
            </a:r>
            <a:r>
              <a:rPr lang="en-US" dirty="0"/>
              <a:t>,</a:t>
            </a:r>
            <a:r>
              <a:rPr lang="el-GR" dirty="0"/>
              <a:t> επιλέγοντας το γκρι κουμπί επιστρέφει στο </a:t>
            </a:r>
            <a:r>
              <a:rPr lang="en-US" dirty="0"/>
              <a:t>dashboard.</a:t>
            </a:r>
          </a:p>
        </p:txBody>
      </p:sp>
    </p:spTree>
    <p:extLst>
      <p:ext uri="{BB962C8B-B14F-4D97-AF65-F5344CB8AC3E}">
        <p14:creationId xmlns:p14="http://schemas.microsoft.com/office/powerpoint/2010/main" val="40604473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Διαχειριστής-Λειτουργία 2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676400"/>
            <a:ext cx="7620000" cy="3682867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14BA9-A906-4C00-8E00-5034CA6863BF}" type="slidenum">
              <a:rPr lang="en-US" smtClean="0">
                <a:solidFill>
                  <a:schemeClr val="tx1"/>
                </a:solidFill>
              </a:rPr>
              <a:t>19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3400" y="5486400"/>
            <a:ext cx="71945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/>
              <a:t>Αν ο Διαχειριστής επιλέξει κριτήρια για τα οποία δεν υπάρχουν δεδομένα</a:t>
            </a:r>
          </a:p>
          <a:p>
            <a:r>
              <a:rPr lang="el-GR" dirty="0"/>
              <a:t>τότε ενημερώνεται με το παραπάνω μήνυμα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6869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Απαιτήσεις </a:t>
            </a:r>
            <a:r>
              <a:rPr lang="en-US" dirty="0"/>
              <a:t>Project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/>
              <a:t>Όλες οι απαιτήσεις έχουν υλοποιηθεί σύμφωνα με τις προδιαγραφές της εκφώνησης.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14BA9-A906-4C00-8E00-5034CA6863BF}" type="slidenum">
              <a:rPr lang="en-US" smtClean="0">
                <a:solidFill>
                  <a:schemeClr val="tx1"/>
                </a:solidFill>
              </a:rPr>
              <a:t>2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18195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Διαχειριστής-Λειτουργία 2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524000"/>
            <a:ext cx="7620000" cy="3684788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14BA9-A906-4C00-8E00-5034CA6863BF}" type="slidenum">
              <a:rPr lang="en-US" smtClean="0">
                <a:solidFill>
                  <a:schemeClr val="tx1"/>
                </a:solidFill>
              </a:rPr>
              <a:t>20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5334000"/>
            <a:ext cx="75241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/>
              <a:t>Αν ο Διαχειριστής δεν επιλέξει κάποιο από τα κριτήρια τότε ενημερώνεται με</a:t>
            </a:r>
          </a:p>
          <a:p>
            <a:r>
              <a:rPr lang="el-GR" dirty="0"/>
              <a:t>το παραπάνω μήνυμα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44011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Διαχειριστής-Λειτουργία </a:t>
            </a:r>
            <a:r>
              <a:rPr lang="en-US" dirty="0"/>
              <a:t>3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295400"/>
            <a:ext cx="7620000" cy="3676699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14BA9-A906-4C00-8E00-5034CA6863BF}" type="slidenum">
              <a:rPr lang="en-US" smtClean="0">
                <a:solidFill>
                  <a:schemeClr val="tx1"/>
                </a:solidFill>
              </a:rPr>
              <a:t>21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09600" y="5334000"/>
            <a:ext cx="7239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Ο Διαχειριστής επιλέγει διαγραφή δεδομένων, το σύστημα εμφανίζει το παράθυρο επιβεβαίωσης.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8580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Διαχειριστής-Λειτουργία </a:t>
            </a:r>
            <a:r>
              <a:rPr lang="en-US" dirty="0"/>
              <a:t>3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99" y="1447800"/>
            <a:ext cx="7904207" cy="38100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14BA9-A906-4C00-8E00-5034CA6863BF}" type="slidenum">
              <a:rPr lang="en-US" smtClean="0">
                <a:solidFill>
                  <a:schemeClr val="tx1"/>
                </a:solidFill>
              </a:rPr>
              <a:t>22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04800" y="5486399"/>
            <a:ext cx="81510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/>
              <a:t>Εφόσον ο Διαχειριστής επιλέξει οκ, το σύστημα θα τον ενημερώσει με μήνυμα όταν</a:t>
            </a:r>
          </a:p>
          <a:p>
            <a:r>
              <a:rPr lang="el-GR" dirty="0"/>
              <a:t>ολοκληρωθεί η διαγραφή των στοιχείων από την ΒΔ.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4642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F1CB86-55FC-4F67-B004-047DB9DCD1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156" y="76200"/>
            <a:ext cx="7620000" cy="1143000"/>
          </a:xfrm>
        </p:spPr>
        <p:txBody>
          <a:bodyPr/>
          <a:lstStyle/>
          <a:p>
            <a:r>
              <a:rPr lang="el-GR" dirty="0"/>
              <a:t>Διαχειριστής-Λειτουργία 4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854962-9E4F-4595-BB77-D77E0E81B8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156" y="1219200"/>
            <a:ext cx="7612844" cy="432472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66385" y="5611228"/>
            <a:ext cx="80156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Ο Διαχειριστής διάλεγει το τύπο αρχείου που επιθυμεί(</a:t>
            </a:r>
            <a:r>
              <a:rPr lang="en-US" dirty="0"/>
              <a:t>CSV,JSON,XML</a:t>
            </a:r>
            <a:r>
              <a:rPr lang="el-GR" dirty="0"/>
              <a:t>)</a:t>
            </a:r>
            <a:r>
              <a:rPr lang="en-US" dirty="0"/>
              <a:t> </a:t>
            </a:r>
            <a:r>
              <a:rPr lang="el-GR" dirty="0"/>
              <a:t>και το σύστημα τον ενημερώνει όταν τελειώσει την εξαγωγή με το παραπάνω μήνυμα.Αν δεν υπάρχουν δεδομένα για τα κριτήρια που διάλεξε εμφανίζεται το μήνυμα που παρουσιάζεται στην διαφάνεια 19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14BA9-A906-4C00-8E00-5034CA6863BF}" type="slidenum">
              <a:rPr lang="en-US" smtClean="0">
                <a:solidFill>
                  <a:schemeClr val="tx1"/>
                </a:solidFill>
              </a:rPr>
              <a:t>23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55593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Διαχειριστής-Λειτουργία 4-</a:t>
            </a:r>
            <a:r>
              <a:rPr lang="en-US" dirty="0"/>
              <a:t>CSV export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14BA9-A906-4C00-8E00-5034CA6863BF}" type="slidenum">
              <a:rPr lang="en-US" smtClean="0">
                <a:solidFill>
                  <a:schemeClr val="tx1"/>
                </a:solidFill>
              </a:rPr>
              <a:t>24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063" y="1676400"/>
            <a:ext cx="7802337" cy="4970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5178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Διαχειριστής-Λειτουργία 4</a:t>
            </a:r>
            <a:r>
              <a:rPr lang="en-US" dirty="0"/>
              <a:t>-JSON export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14BA9-A906-4C00-8E00-5034CA6863BF}" type="slidenum">
              <a:rPr lang="en-US" smtClean="0">
                <a:solidFill>
                  <a:schemeClr val="tx1"/>
                </a:solidFill>
              </a:rPr>
              <a:t>25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929" y="1627414"/>
            <a:ext cx="5976938" cy="5053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0593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Διαχειριστής-Λειτουργία 4</a:t>
            </a:r>
            <a:r>
              <a:rPr lang="en-US" dirty="0"/>
              <a:t>-XML export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14BA9-A906-4C00-8E00-5034CA6863BF}" type="slidenum">
              <a:rPr lang="en-US" smtClean="0">
                <a:solidFill>
                  <a:schemeClr val="tx1"/>
                </a:solidFill>
              </a:rPr>
              <a:t>26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00200"/>
            <a:ext cx="6353175" cy="5174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6635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Χρήστης-Λειτουργία 1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371600"/>
            <a:ext cx="7620000" cy="3673006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14BA9-A906-4C00-8E00-5034CA6863BF}" type="slidenum">
              <a:rPr lang="en-US" smtClean="0">
                <a:solidFill>
                  <a:schemeClr val="tx1"/>
                </a:solidFill>
              </a:rPr>
              <a:t>27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5410200"/>
            <a:ext cx="7724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/>
              <a:t>Ο χρήστης επιλέγει </a:t>
            </a:r>
            <a:r>
              <a:rPr lang="en-US" dirty="0"/>
              <a:t>register </a:t>
            </a:r>
            <a:r>
              <a:rPr lang="el-GR" dirty="0"/>
              <a:t>αν θέλει να εγγραφτεί ή </a:t>
            </a:r>
            <a:r>
              <a:rPr lang="en-US" dirty="0"/>
              <a:t>login </a:t>
            </a:r>
            <a:r>
              <a:rPr lang="el-GR" dirty="0"/>
              <a:t>αν θέλει να συνδεθεί.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50245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Χρήστης-Λειτουργία 1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447800"/>
            <a:ext cx="7620000" cy="3676977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14BA9-A906-4C00-8E00-5034CA6863BF}" type="slidenum">
              <a:rPr lang="en-US" smtClean="0">
                <a:solidFill>
                  <a:schemeClr val="tx1"/>
                </a:solidFill>
              </a:rPr>
              <a:t>28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8600" y="5540829"/>
            <a:ext cx="80245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/>
              <a:t>Αν ο χρήστης επιλέξει </a:t>
            </a:r>
            <a:r>
              <a:rPr lang="en-US" dirty="0"/>
              <a:t>login </a:t>
            </a:r>
            <a:r>
              <a:rPr lang="el-GR" dirty="0"/>
              <a:t>τότε θα εμφανιστεί η φόρμα για να εισάγει τα στοιχεία</a:t>
            </a:r>
          </a:p>
          <a:p>
            <a:r>
              <a:rPr lang="el-GR" dirty="0"/>
              <a:t>σύνδεσης του.Επίσης, μπορεί να επιλέξει </a:t>
            </a:r>
            <a:r>
              <a:rPr lang="en-US" dirty="0"/>
              <a:t>cancel</a:t>
            </a:r>
            <a:r>
              <a:rPr lang="el-GR" dirty="0"/>
              <a:t> ώστε να κλείσει την φόρμα.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17383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Χρήστης-Λειτουργία 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14BA9-A906-4C00-8E00-5034CA6863BF}" type="slidenum">
              <a:rPr lang="en-US" smtClean="0">
                <a:solidFill>
                  <a:schemeClr val="tx1"/>
                </a:solidFill>
              </a:rPr>
              <a:t>29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295400"/>
            <a:ext cx="7620000" cy="3708532"/>
          </a:xfrm>
        </p:spPr>
      </p:pic>
      <p:sp>
        <p:nvSpPr>
          <p:cNvPr id="10" name="TextBox 9"/>
          <p:cNvSpPr txBox="1"/>
          <p:nvPr/>
        </p:nvSpPr>
        <p:spPr>
          <a:xfrm>
            <a:off x="381000" y="5257800"/>
            <a:ext cx="79286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/>
              <a:t>Αν ο χρήστης δεν εισάγει όλα τα στοιχεία τότε εμφανίζεται το παραπάνω μήνυμα.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36735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Συνεισφορά Μελών Ομάδας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>
            <a:normAutofit fontScale="40000" lnSpcReduction="20000"/>
          </a:bodyPr>
          <a:lstStyle/>
          <a:p>
            <a:r>
              <a:rPr lang="el-GR" sz="3700" dirty="0"/>
              <a:t>Αδαμόπουλος Κώνσταντίνος</a:t>
            </a:r>
            <a:endParaRPr lang="en-US" sz="3700" dirty="0"/>
          </a:p>
          <a:p>
            <a:pPr lvl="1">
              <a:buFont typeface="Arial" pitchFamily="34" charset="0"/>
              <a:buChar char="•"/>
            </a:pPr>
            <a:r>
              <a:rPr lang="el-GR" sz="3700" dirty="0"/>
              <a:t>Λειτουργία 3 – Χρήστης</a:t>
            </a:r>
            <a:r>
              <a:rPr lang="en-US" sz="3700" dirty="0"/>
              <a:t> </a:t>
            </a:r>
            <a:r>
              <a:rPr lang="el-GR" sz="3700" dirty="0"/>
              <a:t>(</a:t>
            </a:r>
            <a:r>
              <a:rPr lang="en-US" sz="3700" dirty="0" err="1"/>
              <a:t>Javascript,php</a:t>
            </a:r>
            <a:r>
              <a:rPr lang="el-GR" sz="3700" dirty="0"/>
              <a:t>)</a:t>
            </a:r>
          </a:p>
          <a:p>
            <a:pPr lvl="1">
              <a:buFont typeface="Arial" pitchFamily="34" charset="0"/>
              <a:buChar char="•"/>
            </a:pPr>
            <a:r>
              <a:rPr lang="el-GR" sz="3700" dirty="0"/>
              <a:t>Λειτουργία 4 – Χρήστης (</a:t>
            </a:r>
            <a:r>
              <a:rPr lang="en-US" sz="3700" dirty="0" err="1"/>
              <a:t>Javascript,php</a:t>
            </a:r>
            <a:r>
              <a:rPr lang="el-GR" sz="3700" dirty="0"/>
              <a:t>)</a:t>
            </a:r>
            <a:endParaRPr lang="en-US" sz="3700" dirty="0"/>
          </a:p>
          <a:p>
            <a:pPr lvl="1">
              <a:buFont typeface="Arial" pitchFamily="34" charset="0"/>
              <a:buChar char="•"/>
            </a:pPr>
            <a:r>
              <a:rPr lang="en-US" sz="3700" dirty="0"/>
              <a:t>Styling</a:t>
            </a:r>
          </a:p>
          <a:p>
            <a:pPr lvl="2"/>
            <a:r>
              <a:rPr lang="en-US" sz="3700" dirty="0"/>
              <a:t>d_analysis.html</a:t>
            </a:r>
          </a:p>
          <a:p>
            <a:pPr lvl="2"/>
            <a:r>
              <a:rPr lang="en-US" sz="3700" dirty="0"/>
              <a:t>import.html</a:t>
            </a:r>
            <a:endParaRPr lang="el-GR" sz="3700" dirty="0"/>
          </a:p>
          <a:p>
            <a:r>
              <a:rPr lang="el-GR" sz="3700" dirty="0"/>
              <a:t>Αντωνάκος Μιχαήλ</a:t>
            </a:r>
          </a:p>
          <a:p>
            <a:pPr lvl="1">
              <a:buFont typeface="Arial" pitchFamily="34" charset="0"/>
              <a:buChar char="•"/>
            </a:pPr>
            <a:r>
              <a:rPr lang="el-GR" sz="3700" dirty="0"/>
              <a:t>Λειτουργία 2-Διαχειριστής</a:t>
            </a:r>
            <a:r>
              <a:rPr lang="en-US" sz="3700" dirty="0"/>
              <a:t> </a:t>
            </a:r>
            <a:r>
              <a:rPr lang="el-GR" sz="3700" dirty="0"/>
              <a:t>(</a:t>
            </a:r>
            <a:r>
              <a:rPr lang="en-US" sz="3700" dirty="0" err="1"/>
              <a:t>Javascript,php</a:t>
            </a:r>
            <a:r>
              <a:rPr lang="el-GR" sz="3700" dirty="0"/>
              <a:t>)</a:t>
            </a:r>
          </a:p>
          <a:p>
            <a:pPr lvl="1">
              <a:buFont typeface="Arial" pitchFamily="34" charset="0"/>
              <a:buChar char="•"/>
            </a:pPr>
            <a:r>
              <a:rPr lang="el-GR" sz="3700" dirty="0"/>
              <a:t>Λειτουργία 3-Διαχειριστής</a:t>
            </a:r>
            <a:r>
              <a:rPr lang="en-US" sz="3700" dirty="0"/>
              <a:t> </a:t>
            </a:r>
            <a:r>
              <a:rPr lang="el-GR" sz="3700" dirty="0"/>
              <a:t>(</a:t>
            </a:r>
            <a:r>
              <a:rPr lang="en-US" sz="3700" dirty="0" err="1"/>
              <a:t>Javascript,php</a:t>
            </a:r>
            <a:r>
              <a:rPr lang="el-GR" sz="3700" dirty="0"/>
              <a:t>)</a:t>
            </a:r>
          </a:p>
          <a:p>
            <a:pPr lvl="1">
              <a:buFont typeface="Arial" pitchFamily="34" charset="0"/>
              <a:buChar char="•"/>
            </a:pPr>
            <a:r>
              <a:rPr lang="el-GR" sz="3700" dirty="0"/>
              <a:t>Λειτουργία 1-Χρήστης</a:t>
            </a:r>
            <a:r>
              <a:rPr lang="en-US" sz="3700" dirty="0"/>
              <a:t> </a:t>
            </a:r>
            <a:r>
              <a:rPr lang="el-GR" sz="3700" dirty="0"/>
              <a:t>(</a:t>
            </a:r>
            <a:r>
              <a:rPr lang="en-US" sz="3700" dirty="0" err="1"/>
              <a:t>Javascript,php</a:t>
            </a:r>
            <a:r>
              <a:rPr lang="el-GR" sz="3700" dirty="0"/>
              <a:t>)</a:t>
            </a:r>
          </a:p>
          <a:p>
            <a:pPr lvl="1">
              <a:buFont typeface="Arial" pitchFamily="34" charset="0"/>
              <a:buChar char="•"/>
            </a:pPr>
            <a:r>
              <a:rPr lang="el-GR" sz="3700" dirty="0"/>
              <a:t>Λειτουργία 2-Χρήστης</a:t>
            </a:r>
            <a:r>
              <a:rPr lang="en-US" sz="3700" dirty="0"/>
              <a:t> </a:t>
            </a:r>
            <a:r>
              <a:rPr lang="el-GR" sz="3700" dirty="0"/>
              <a:t>(</a:t>
            </a:r>
            <a:r>
              <a:rPr lang="en-US" sz="3700" dirty="0" err="1"/>
              <a:t>Javascript,php</a:t>
            </a:r>
            <a:r>
              <a:rPr lang="el-GR" sz="3700" dirty="0"/>
              <a:t>)</a:t>
            </a:r>
            <a:endParaRPr lang="en-US" sz="3700" dirty="0"/>
          </a:p>
          <a:p>
            <a:pPr lvl="1">
              <a:buFont typeface="Arial" pitchFamily="34" charset="0"/>
              <a:buChar char="•"/>
            </a:pPr>
            <a:r>
              <a:rPr lang="en-US" sz="3700" dirty="0"/>
              <a:t>Styling</a:t>
            </a:r>
          </a:p>
          <a:p>
            <a:pPr lvl="2"/>
            <a:r>
              <a:rPr lang="en-US" sz="3700" dirty="0"/>
              <a:t>admin.html</a:t>
            </a:r>
          </a:p>
          <a:p>
            <a:pPr lvl="2"/>
            <a:r>
              <a:rPr lang="en-US" sz="3700" dirty="0"/>
              <a:t>user.html</a:t>
            </a:r>
            <a:endParaRPr lang="el-GR" sz="3700" dirty="0"/>
          </a:p>
          <a:p>
            <a:r>
              <a:rPr lang="el-GR" sz="3700" dirty="0"/>
              <a:t>Καϊσούδης Φώτιος</a:t>
            </a:r>
          </a:p>
          <a:p>
            <a:pPr lvl="1">
              <a:buFont typeface="Arial" pitchFamily="34" charset="0"/>
              <a:buChar char="•"/>
            </a:pPr>
            <a:r>
              <a:rPr lang="el-GR" sz="3700" dirty="0"/>
              <a:t>Λειτουργία 1-Διαχειριστής</a:t>
            </a:r>
            <a:r>
              <a:rPr lang="en-US" sz="3700" dirty="0"/>
              <a:t> </a:t>
            </a:r>
            <a:r>
              <a:rPr lang="el-GR" sz="3700" dirty="0"/>
              <a:t>(</a:t>
            </a:r>
            <a:r>
              <a:rPr lang="en-US" sz="3700" dirty="0" err="1"/>
              <a:t>Javascript,php</a:t>
            </a:r>
            <a:r>
              <a:rPr lang="el-GR" sz="3700" dirty="0"/>
              <a:t>)</a:t>
            </a:r>
          </a:p>
          <a:p>
            <a:pPr lvl="1">
              <a:buFont typeface="Arial" pitchFamily="34" charset="0"/>
              <a:buChar char="•"/>
            </a:pPr>
            <a:r>
              <a:rPr lang="el-GR" sz="3700" dirty="0"/>
              <a:t>Λειτουργία 4-Διαχειριστής</a:t>
            </a:r>
            <a:r>
              <a:rPr lang="en-US" sz="3700" dirty="0"/>
              <a:t> </a:t>
            </a:r>
            <a:r>
              <a:rPr lang="el-GR" sz="3700" dirty="0"/>
              <a:t>(</a:t>
            </a:r>
            <a:r>
              <a:rPr lang="en-US" sz="3700" dirty="0" err="1"/>
              <a:t>Javascript,php</a:t>
            </a:r>
            <a:r>
              <a:rPr lang="el-GR" sz="3700" dirty="0"/>
              <a:t>)</a:t>
            </a:r>
            <a:endParaRPr lang="en-US" sz="3700" dirty="0"/>
          </a:p>
          <a:p>
            <a:pPr lvl="1">
              <a:buFont typeface="Arial" pitchFamily="34" charset="0"/>
              <a:buChar char="•"/>
            </a:pPr>
            <a:r>
              <a:rPr lang="en-US" sz="3700" dirty="0"/>
              <a:t>Styling</a:t>
            </a:r>
          </a:p>
          <a:p>
            <a:pPr lvl="2"/>
            <a:r>
              <a:rPr lang="en-US" sz="3700" dirty="0"/>
              <a:t>index.html</a:t>
            </a:r>
          </a:p>
          <a:p>
            <a:pPr lvl="2"/>
            <a:r>
              <a:rPr lang="en-US" sz="3700" dirty="0"/>
              <a:t>dashboard.html</a:t>
            </a:r>
          </a:p>
          <a:p>
            <a:pPr marL="0" indent="0">
              <a:buNone/>
            </a:pPr>
            <a:endParaRPr lang="el-GR" sz="4500" dirty="0"/>
          </a:p>
          <a:p>
            <a:pPr lvl="1"/>
            <a:endParaRPr lang="el-GR" dirty="0"/>
          </a:p>
          <a:p>
            <a:endParaRPr lang="el-GR" dirty="0"/>
          </a:p>
          <a:p>
            <a:pPr lvl="1">
              <a:buFont typeface="Arial" pitchFamily="34" charset="0"/>
              <a:buChar char="•"/>
            </a:pPr>
            <a:endParaRPr lang="el-GR" dirty="0"/>
          </a:p>
          <a:p>
            <a:pPr lvl="1">
              <a:buFont typeface="Arial" pitchFamily="34" charset="0"/>
              <a:buChar char="•"/>
            </a:pPr>
            <a:endParaRPr lang="el-GR" dirty="0"/>
          </a:p>
          <a:p>
            <a:pPr lvl="1">
              <a:buFont typeface="Arial" pitchFamily="34" charset="0"/>
              <a:buChar char="•"/>
            </a:pPr>
            <a:endParaRPr lang="el-GR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14BA9-A906-4C00-8E00-5034CA6863BF}" type="slidenum">
              <a:rPr lang="en-US" smtClean="0">
                <a:solidFill>
                  <a:schemeClr val="tx1"/>
                </a:solidFill>
              </a:rPr>
              <a:t>3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70858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Χρήστης-Λειτουργία 1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447800"/>
            <a:ext cx="7620000" cy="3645039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14BA9-A906-4C00-8E00-5034CA6863BF}" type="slidenum">
              <a:rPr lang="en-US" smtClean="0">
                <a:solidFill>
                  <a:schemeClr val="tx1"/>
                </a:solidFill>
              </a:rPr>
              <a:t>30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3400" y="5562600"/>
            <a:ext cx="7434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/>
              <a:t>Αν ο χρήστης εισάγει λάθος στοιχεία τότε εμφανίζεται το παραπάνω μήνυμα.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44137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Χρήστης-Λειτουργία 1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447800"/>
            <a:ext cx="7620000" cy="3680948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14BA9-A906-4C00-8E00-5034CA6863BF}" type="slidenum">
              <a:rPr lang="en-US" smtClean="0">
                <a:solidFill>
                  <a:schemeClr val="tx1"/>
                </a:solidFill>
              </a:rPr>
              <a:t>31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5257800"/>
            <a:ext cx="7848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Αν ο χρήστης επιλέξει </a:t>
            </a:r>
            <a:r>
              <a:rPr lang="en-US" dirty="0"/>
              <a:t>register </a:t>
            </a:r>
            <a:r>
              <a:rPr lang="el-GR" dirty="0"/>
              <a:t>τότε θα εμφανιστεί η φόρμα εγγραφής.Επίσης, μπορεί να επιλέξει </a:t>
            </a:r>
            <a:r>
              <a:rPr lang="en-US" dirty="0"/>
              <a:t>cancel</a:t>
            </a:r>
            <a:r>
              <a:rPr lang="el-GR" dirty="0"/>
              <a:t> ώστε να κλείσει την φόρμα.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27941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Χρήστης-Λειτουργία 1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524000"/>
            <a:ext cx="7620000" cy="3688763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14BA9-A906-4C00-8E00-5034CA6863BF}" type="slidenum">
              <a:rPr lang="en-US" smtClean="0">
                <a:solidFill>
                  <a:schemeClr val="tx1"/>
                </a:solidFill>
              </a:rPr>
              <a:t>32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04800" y="5486400"/>
            <a:ext cx="792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Αν ο χρήστης δεν εισάγει όλα τα στοιχεία τότε εμφανίζεται το παραπάνω μήνυμα.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69396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Χρήστης-Λειτουργία 1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371600"/>
            <a:ext cx="7620000" cy="3669035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14BA9-A906-4C00-8E00-5034CA6863BF}" type="slidenum">
              <a:rPr lang="en-US" smtClean="0">
                <a:solidFill>
                  <a:schemeClr val="tx1"/>
                </a:solidFill>
              </a:rPr>
              <a:t>33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04800" y="5345570"/>
            <a:ext cx="81182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/>
              <a:t>Αν ο χρήστης εισάγει λάθος μορφή κωδικού τότε εμφανίζεται το παραπάνω μήνυμα.</a:t>
            </a:r>
          </a:p>
          <a:p>
            <a:r>
              <a:rPr lang="el-GR" dirty="0"/>
              <a:t>Σημείωση</a:t>
            </a:r>
            <a:r>
              <a:rPr lang="en-US" dirty="0"/>
              <a:t>:</a:t>
            </a:r>
          </a:p>
          <a:p>
            <a:r>
              <a:rPr lang="en-US" dirty="0"/>
              <a:t>To </a:t>
            </a:r>
            <a:r>
              <a:rPr lang="el-GR" dirty="0"/>
              <a:t>ίδιο ισχύει και για το </a:t>
            </a:r>
            <a:r>
              <a:rPr lang="en-US" dirty="0"/>
              <a:t>username</a:t>
            </a:r>
            <a:r>
              <a:rPr lang="el-GR" dirty="0"/>
              <a:t>.Θα πρέπει να υπάρχει ένα κένο στο </a:t>
            </a:r>
            <a:r>
              <a:rPr lang="en-US" dirty="0"/>
              <a:t>username.</a:t>
            </a:r>
          </a:p>
        </p:txBody>
      </p:sp>
    </p:spTree>
    <p:extLst>
      <p:ext uri="{BB962C8B-B14F-4D97-AF65-F5344CB8AC3E}">
        <p14:creationId xmlns:p14="http://schemas.microsoft.com/office/powerpoint/2010/main" val="6242057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Χρήστης-Λειτουργία 2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295400"/>
            <a:ext cx="7967542" cy="38862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14BA9-A906-4C00-8E00-5034CA6863BF}" type="slidenum">
              <a:rPr lang="en-US" smtClean="0">
                <a:solidFill>
                  <a:schemeClr val="tx1"/>
                </a:solidFill>
              </a:rPr>
              <a:t>34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8600" y="5261889"/>
            <a:ext cx="8153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 </a:t>
            </a:r>
            <a:r>
              <a:rPr lang="el-GR" dirty="0"/>
              <a:t>χρήστης εφόσον συνδεθεί με επιτυχία, το σύστημα θα εμφανίσει την οθόνη</a:t>
            </a:r>
          </a:p>
          <a:p>
            <a:r>
              <a:rPr lang="el-GR" dirty="0"/>
              <a:t>απεικόνησης των στοιχείων του.Για την ανάλυση στοιχείων και το </a:t>
            </a:r>
            <a:r>
              <a:rPr lang="en-US" dirty="0"/>
              <a:t>upload </a:t>
            </a:r>
            <a:r>
              <a:rPr lang="el-GR" dirty="0"/>
              <a:t>δεδομένων</a:t>
            </a:r>
          </a:p>
          <a:p>
            <a:r>
              <a:rPr lang="el-GR" dirty="0"/>
              <a:t>επιλέγει τα αντίστοιχα κουμπιά και για να αποσυνδεθεί επίλεγει το </a:t>
            </a:r>
            <a:r>
              <a:rPr lang="en-US" dirty="0"/>
              <a:t>Log out.</a:t>
            </a:r>
            <a:r>
              <a:rPr lang="el-GR" dirty="0"/>
              <a:t>Στ</a:t>
            </a:r>
            <a:r>
              <a:rPr lang="en-US" dirty="0"/>
              <a:t>o leaderboard o </a:t>
            </a:r>
            <a:r>
              <a:rPr lang="el-GR" dirty="0"/>
              <a:t>συνδεδεμένος χρήστης είναι </a:t>
            </a:r>
            <a:r>
              <a:rPr lang="en-US" dirty="0"/>
              <a:t>highlighted </a:t>
            </a:r>
            <a:r>
              <a:rPr lang="el-GR" dirty="0"/>
              <a:t>με γκρι χρώμα.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47440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7F1442EF-C187-4F79-BDFD-F479C678B3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152400"/>
            <a:ext cx="7620000" cy="1020762"/>
          </a:xfrm>
        </p:spPr>
        <p:txBody>
          <a:bodyPr/>
          <a:lstStyle/>
          <a:p>
            <a:r>
              <a:rPr lang="en-US" dirty="0" err="1"/>
              <a:t>Χρήστη</a:t>
            </a:r>
            <a:r>
              <a:rPr lang="el-GR" dirty="0"/>
              <a:t>ς-</a:t>
            </a:r>
            <a:r>
              <a:rPr lang="en-US" dirty="0" err="1"/>
              <a:t>Λειτουργί</a:t>
            </a:r>
            <a:r>
              <a:rPr lang="en-US" dirty="0"/>
              <a:t>α 3</a:t>
            </a:r>
            <a:endParaRPr lang="el-GR" dirty="0"/>
          </a:p>
        </p:txBody>
      </p:sp>
      <p:pic>
        <p:nvPicPr>
          <p:cNvPr id="9" name="Θέση περιεχομένου 8" descr="heatmap&#10;">
            <a:extLst>
              <a:ext uri="{FF2B5EF4-FFF2-40B4-BE49-F238E27FC236}">
                <a16:creationId xmlns:a16="http://schemas.microsoft.com/office/drawing/2014/main" id="{3ED53637-DFF1-4122-9561-A6EDCEA327C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" y="1143000"/>
            <a:ext cx="7886700" cy="4038599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14FD439-7739-422D-A222-AF9AC11BB1A0}"/>
              </a:ext>
            </a:extLst>
          </p:cNvPr>
          <p:cNvSpPr txBox="1"/>
          <p:nvPr/>
        </p:nvSpPr>
        <p:spPr>
          <a:xfrm>
            <a:off x="381000" y="5410608"/>
            <a:ext cx="7696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Δημιουργία του </a:t>
            </a:r>
            <a:r>
              <a:rPr lang="en-US" dirty="0" err="1"/>
              <a:t>Heatmap</a:t>
            </a:r>
            <a:r>
              <a:rPr lang="el-GR" dirty="0"/>
              <a:t> βάση των τιμών των πεδίων  Έτος και Μήνας που έχει ορίσει ο χρήστης.Επίσης, αν επιλέξει το πλήκτρο «Επιστροφή στην Αρχική Σελίδα», τότε μεταφέρεται στην εικόνα της Λειτουργίας 2 του Χρήστη.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14BA9-A906-4C00-8E00-5034CA6863BF}" type="slidenum">
              <a:rPr lang="en-US" smtClean="0">
                <a:solidFill>
                  <a:schemeClr val="tx1"/>
                </a:solidFill>
              </a:rPr>
              <a:t>35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362441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D7ADDC28-751D-4B43-BDC2-13B76333BE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7620000" cy="1143000"/>
          </a:xfrm>
        </p:spPr>
        <p:txBody>
          <a:bodyPr/>
          <a:lstStyle/>
          <a:p>
            <a:r>
              <a:rPr lang="en-US" sz="4400" dirty="0" err="1"/>
              <a:t>Χρήστη</a:t>
            </a:r>
            <a:r>
              <a:rPr lang="el-GR" sz="4400" dirty="0"/>
              <a:t>ς-</a:t>
            </a:r>
            <a:r>
              <a:rPr lang="en-US" sz="4400" dirty="0"/>
              <a:t> </a:t>
            </a:r>
            <a:r>
              <a:rPr lang="en-US" sz="4400" dirty="0" err="1"/>
              <a:t>Λειτουργί</a:t>
            </a:r>
            <a:r>
              <a:rPr lang="en-US" sz="4400" dirty="0"/>
              <a:t>α 3 </a:t>
            </a:r>
            <a:endParaRPr lang="el-GR" dirty="0"/>
          </a:p>
        </p:txBody>
      </p:sp>
      <p:pic>
        <p:nvPicPr>
          <p:cNvPr id="5" name="Θέση περιεχομένου 4" descr="Εικόνα που περιέχει κείμενο, χάρτης&#10;&#10;Περιγραφή που δημιουργήθηκε αυτόματα">
            <a:extLst>
              <a:ext uri="{FF2B5EF4-FFF2-40B4-BE49-F238E27FC236}">
                <a16:creationId xmlns:a16="http://schemas.microsoft.com/office/drawing/2014/main" id="{B8AFDC13-3049-436F-98AD-166955A0CC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142658"/>
            <a:ext cx="7696200" cy="5034305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7CA3BB9-89C9-4BA8-BE44-7F2044EBDC57}"/>
              </a:ext>
            </a:extLst>
          </p:cNvPr>
          <p:cNvSpPr txBox="1"/>
          <p:nvPr/>
        </p:nvSpPr>
        <p:spPr>
          <a:xfrm>
            <a:off x="533400" y="6176964"/>
            <a:ext cx="670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Αν ο χρήστης δεν επιλέξει καμία τιμή από τα πεδία Έτος, Μήνας εμφανίζεται το παραπάνω μήνυμα.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14BA9-A906-4C00-8E00-5034CA6863BF}" type="slidenum">
              <a:rPr lang="en-US" smtClean="0">
                <a:solidFill>
                  <a:schemeClr val="tx1"/>
                </a:solidFill>
              </a:rPr>
              <a:t>36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67012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D7ADDC28-751D-4B43-BDC2-13B76333BE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7620000" cy="1143000"/>
          </a:xfrm>
        </p:spPr>
        <p:txBody>
          <a:bodyPr/>
          <a:lstStyle/>
          <a:p>
            <a:r>
              <a:rPr lang="en-US" sz="4400" dirty="0" err="1"/>
              <a:t>Χρήστη</a:t>
            </a:r>
            <a:r>
              <a:rPr lang="el-GR" sz="4400" dirty="0"/>
              <a:t>ς-</a:t>
            </a:r>
            <a:r>
              <a:rPr lang="en-US" sz="4400" dirty="0"/>
              <a:t> </a:t>
            </a:r>
            <a:r>
              <a:rPr lang="en-US" sz="4400" dirty="0" err="1"/>
              <a:t>Λειτουργί</a:t>
            </a:r>
            <a:r>
              <a:rPr lang="en-US" sz="4400" dirty="0"/>
              <a:t>α 3 </a:t>
            </a:r>
            <a:endParaRPr lang="el-G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CA3BB9-89C9-4BA8-BE44-7F2044EBDC57}"/>
              </a:ext>
            </a:extLst>
          </p:cNvPr>
          <p:cNvSpPr txBox="1"/>
          <p:nvPr/>
        </p:nvSpPr>
        <p:spPr>
          <a:xfrm>
            <a:off x="541564" y="5562600"/>
            <a:ext cx="701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Αν ο χρήστης επιλέξει κριτήρια για τα οποία δεν υπάρχουν δεδομένα</a:t>
            </a:r>
          </a:p>
          <a:p>
            <a:r>
              <a:rPr lang="el-GR" dirty="0"/>
              <a:t>εμφανίζεται το παραπάνω μήνυμα.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1000" y="1374721"/>
            <a:ext cx="7773502" cy="3956157"/>
          </a:xfrm>
        </p:spPr>
      </p:pic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14BA9-A906-4C00-8E00-5034CA6863BF}" type="slidenum">
              <a:rPr lang="en-US" smtClean="0">
                <a:solidFill>
                  <a:schemeClr val="tx1"/>
                </a:solidFill>
              </a:rPr>
              <a:t>37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110957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DEED523C-4350-4A95-938F-39E1F0BBC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Χρήστης-Λειτουργία 3</a:t>
            </a:r>
          </a:p>
        </p:txBody>
      </p:sp>
      <p:pic>
        <p:nvPicPr>
          <p:cNvPr id="5" name="Θέση περιεχομένου 4" descr="Εικόνα που περιέχει οθόνη, στιγμιότυπο οθόνης, ηλεκτρονικές συσκευές, εσωτερικό&#10;&#10;Περιγραφή που δημιουργήθηκε αυτόματα">
            <a:extLst>
              <a:ext uri="{FF2B5EF4-FFF2-40B4-BE49-F238E27FC236}">
                <a16:creationId xmlns:a16="http://schemas.microsoft.com/office/drawing/2014/main" id="{BA110A8E-6588-46C2-9C14-8106977835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524000"/>
            <a:ext cx="7886700" cy="2924301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3F3C81C-9F6A-4C57-AF9F-4148D17A7071}"/>
              </a:ext>
            </a:extLst>
          </p:cNvPr>
          <p:cNvSpPr txBox="1"/>
          <p:nvPr/>
        </p:nvSpPr>
        <p:spPr>
          <a:xfrm>
            <a:off x="228600" y="4714762"/>
            <a:ext cx="7848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Πίνακας ο οποίος δείχνει το ποσοστό των εγγραφών, την ώρα και ημέρα με τις περισσότερες εγγραφές ανά τύπο δραστηριότητας και με βάση των τιμών των πεδίων  Έτος και Μήνας που έχει ορίσει ο χρήστης.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14BA9-A906-4C00-8E00-5034CA6863BF}" type="slidenum">
              <a:rPr lang="en-US" smtClean="0">
                <a:solidFill>
                  <a:schemeClr val="tx1"/>
                </a:solidFill>
              </a:rPr>
              <a:t>38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572438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4E294A07-E198-4BD9-98A8-0AADAFAE8D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566" y="161926"/>
            <a:ext cx="7886700" cy="820519"/>
          </a:xfrm>
        </p:spPr>
        <p:txBody>
          <a:bodyPr>
            <a:normAutofit fontScale="90000"/>
          </a:bodyPr>
          <a:lstStyle/>
          <a:p>
            <a:r>
              <a:rPr lang="el-GR" sz="3600" dirty="0"/>
              <a:t>Χρήστης-Λειτουργία 3</a:t>
            </a:r>
            <a:br>
              <a:rPr lang="el-GR" sz="4000" dirty="0"/>
            </a:br>
            <a:r>
              <a:rPr lang="el-GR" sz="1200" dirty="0"/>
              <a:t>Σημείωση</a:t>
            </a:r>
            <a:r>
              <a:rPr lang="en-US" sz="1200" dirty="0"/>
              <a:t>:</a:t>
            </a:r>
            <a:r>
              <a:rPr lang="el-GR" sz="1200" dirty="0"/>
              <a:t> Τα παρακάτω διαγράμματα έχουν παραχθεί βάση των τιμών των πεδίων  Έτος και Μήνας που έχει επιλέξει ο χρήστης.</a:t>
            </a:r>
          </a:p>
        </p:txBody>
      </p:sp>
      <p:grpSp>
        <p:nvGrpSpPr>
          <p:cNvPr id="4" name="Ομάδα 3">
            <a:extLst>
              <a:ext uri="{FF2B5EF4-FFF2-40B4-BE49-F238E27FC236}">
                <a16:creationId xmlns:a16="http://schemas.microsoft.com/office/drawing/2014/main" id="{6ADCB826-AEE4-4616-8805-1062D5250250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3046214" y="1152554"/>
            <a:ext cx="3051572" cy="2712790"/>
            <a:chOff x="1127125" y="457200"/>
            <a:chExt cx="4068763" cy="2870200"/>
          </a:xfrm>
        </p:grpSpPr>
        <p:pic>
          <p:nvPicPr>
            <p:cNvPr id="5" name="Εικόνα 4" descr="pCapture">
              <a:extLst>
                <a:ext uri="{FF2B5EF4-FFF2-40B4-BE49-F238E27FC236}">
                  <a16:creationId xmlns:a16="http://schemas.microsoft.com/office/drawing/2014/main" id="{A0F146C0-A280-447D-93E6-F8E954EEDD1B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7125" y="457200"/>
              <a:ext cx="4068763" cy="2514600"/>
            </a:xfrm>
            <a:prstGeom prst="rect">
              <a:avLst/>
            </a:prstGeom>
          </p:spPr>
        </p:pic>
        <p:sp>
          <p:nvSpPr>
            <p:cNvPr id="6" name="Ορθογώνιο 5">
              <a:extLst>
                <a:ext uri="{FF2B5EF4-FFF2-40B4-BE49-F238E27FC236}">
                  <a16:creationId xmlns:a16="http://schemas.microsoft.com/office/drawing/2014/main" id="{2CCFB18D-5FE7-44CE-AB00-B8566AE252D1}"/>
                </a:ext>
              </a:extLst>
            </p:cNvPr>
            <p:cNvSpPr/>
            <p:nvPr/>
          </p:nvSpPr>
          <p:spPr>
            <a:xfrm>
              <a:off x="1127125" y="2984500"/>
              <a:ext cx="4068763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55000" lnSpcReduction="20000"/>
            </a:bodyPr>
            <a:lstStyle/>
            <a:p>
              <a:pPr algn="ctr"/>
              <a:r>
                <a:rPr lang="el-GR" sz="1600" dirty="0"/>
                <a:t>Διάγραμμα Πίτα για το ποσοστό των εγγραφών ανά τύπο δραστηριότητας</a:t>
              </a:r>
            </a:p>
          </p:txBody>
        </p:sp>
      </p:grpSp>
      <p:grpSp>
        <p:nvGrpSpPr>
          <p:cNvPr id="7" name="Ομάδα 6">
            <a:extLst>
              <a:ext uri="{FF2B5EF4-FFF2-40B4-BE49-F238E27FC236}">
                <a16:creationId xmlns:a16="http://schemas.microsoft.com/office/drawing/2014/main" id="{C22822FD-2663-4EC6-A238-0BF0340C0244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4983060" y="3865344"/>
            <a:ext cx="3287163" cy="2870200"/>
            <a:chOff x="6600825" y="457200"/>
            <a:chExt cx="4856163" cy="2870200"/>
          </a:xfrm>
        </p:grpSpPr>
        <p:pic>
          <p:nvPicPr>
            <p:cNvPr id="8" name="Εικόνα 7" descr="bCapture">
              <a:extLst>
                <a:ext uri="{FF2B5EF4-FFF2-40B4-BE49-F238E27FC236}">
                  <a16:creationId xmlns:a16="http://schemas.microsoft.com/office/drawing/2014/main" id="{1117F292-FA81-431F-9FBB-30A7E85FA85C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3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00825" y="457200"/>
              <a:ext cx="4856163" cy="2514600"/>
            </a:xfrm>
            <a:prstGeom prst="rect">
              <a:avLst/>
            </a:prstGeom>
          </p:spPr>
        </p:pic>
        <p:sp>
          <p:nvSpPr>
            <p:cNvPr id="9" name="Ορθογώνιο 8">
              <a:extLst>
                <a:ext uri="{FF2B5EF4-FFF2-40B4-BE49-F238E27FC236}">
                  <a16:creationId xmlns:a16="http://schemas.microsoft.com/office/drawing/2014/main" id="{065F3743-58C2-495F-9F02-7CE2FFA24A36}"/>
                </a:ext>
              </a:extLst>
            </p:cNvPr>
            <p:cNvSpPr/>
            <p:nvPr/>
          </p:nvSpPr>
          <p:spPr>
            <a:xfrm>
              <a:off x="6600825" y="2984500"/>
              <a:ext cx="4856163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62500" lnSpcReduction="20000"/>
            </a:bodyPr>
            <a:lstStyle/>
            <a:p>
              <a:pPr algn="ctr"/>
              <a:r>
                <a:rPr lang="el-GR" sz="1600" dirty="0"/>
                <a:t>Διάγραμμα μπάρας για την ώρα με τις περισσότερες εγγραφές ανά τύπο δραστηριότητας</a:t>
              </a:r>
            </a:p>
            <a:p>
              <a:pPr algn="ctr"/>
              <a:endParaRPr lang="el-GR" sz="1600" dirty="0"/>
            </a:p>
          </p:txBody>
        </p:sp>
      </p:grpSp>
      <p:grpSp>
        <p:nvGrpSpPr>
          <p:cNvPr id="10" name="Ομάδα 9">
            <a:extLst>
              <a:ext uri="{FF2B5EF4-FFF2-40B4-BE49-F238E27FC236}">
                <a16:creationId xmlns:a16="http://schemas.microsoft.com/office/drawing/2014/main" id="{933E4573-B85E-48D3-893E-290BC38BEF40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628649" y="3865344"/>
            <a:ext cx="3391775" cy="2870200"/>
            <a:chOff x="701675" y="3543300"/>
            <a:chExt cx="4919663" cy="2870200"/>
          </a:xfrm>
        </p:grpSpPr>
        <p:pic>
          <p:nvPicPr>
            <p:cNvPr id="11" name="Εικόνα 10" descr="lCapture">
              <a:extLst>
                <a:ext uri="{FF2B5EF4-FFF2-40B4-BE49-F238E27FC236}">
                  <a16:creationId xmlns:a16="http://schemas.microsoft.com/office/drawing/2014/main" id="{5C208962-E2C8-4B58-B5DA-E64945E2F12A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4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1675" y="3543300"/>
              <a:ext cx="4919663" cy="2514600"/>
            </a:xfrm>
            <a:prstGeom prst="rect">
              <a:avLst/>
            </a:prstGeom>
          </p:spPr>
        </p:pic>
        <p:sp>
          <p:nvSpPr>
            <p:cNvPr id="12" name="Ορθογώνιο 11">
              <a:extLst>
                <a:ext uri="{FF2B5EF4-FFF2-40B4-BE49-F238E27FC236}">
                  <a16:creationId xmlns:a16="http://schemas.microsoft.com/office/drawing/2014/main" id="{A83EC4AB-80D4-4CCE-9F40-9BD359A3541C}"/>
                </a:ext>
              </a:extLst>
            </p:cNvPr>
            <p:cNvSpPr/>
            <p:nvPr/>
          </p:nvSpPr>
          <p:spPr>
            <a:xfrm>
              <a:off x="701675" y="6070600"/>
              <a:ext cx="4919663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62500" lnSpcReduction="20000"/>
            </a:bodyPr>
            <a:lstStyle/>
            <a:p>
              <a:pPr algn="ctr"/>
              <a:r>
                <a:rPr lang="el-GR" sz="1600" dirty="0"/>
                <a:t>Διάγραμμα γραμμής για την ημέρα με τις περισσότερες εγγραφές ανά τύπο δραστηριότητας</a:t>
              </a: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14BA9-A906-4C00-8E00-5034CA6863BF}" type="slidenum">
              <a:rPr lang="en-US" smtClean="0">
                <a:solidFill>
                  <a:schemeClr val="tx1"/>
                </a:solidFill>
              </a:rPr>
              <a:t>39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7540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Τεχνολογίες </a:t>
            </a:r>
            <a:r>
              <a:rPr lang="en-US" dirty="0"/>
              <a:t>Project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HTML5</a:t>
            </a:r>
          </a:p>
          <a:p>
            <a:r>
              <a:rPr lang="en-US" dirty="0"/>
              <a:t>CSS</a:t>
            </a:r>
          </a:p>
          <a:p>
            <a:r>
              <a:rPr lang="en-US" dirty="0"/>
              <a:t>Bootstrap</a:t>
            </a:r>
          </a:p>
          <a:p>
            <a:r>
              <a:rPr lang="en-US" dirty="0" err="1"/>
              <a:t>Javascript</a:t>
            </a:r>
            <a:endParaRPr lang="en-US" dirty="0"/>
          </a:p>
          <a:p>
            <a:r>
              <a:rPr lang="en-US" dirty="0" err="1"/>
              <a:t>Jquery</a:t>
            </a:r>
            <a:endParaRPr lang="en-US" dirty="0"/>
          </a:p>
          <a:p>
            <a:r>
              <a:rPr lang="en-US" dirty="0"/>
              <a:t>Leaflet.js</a:t>
            </a:r>
          </a:p>
          <a:p>
            <a:r>
              <a:rPr lang="en-US" dirty="0"/>
              <a:t>Leaflet-heatmap.js</a:t>
            </a:r>
          </a:p>
          <a:p>
            <a:r>
              <a:rPr lang="en-US" dirty="0"/>
              <a:t>Chart.js</a:t>
            </a:r>
          </a:p>
          <a:p>
            <a:r>
              <a:rPr lang="en-US" dirty="0"/>
              <a:t>AJAX</a:t>
            </a:r>
          </a:p>
          <a:p>
            <a:r>
              <a:rPr lang="en-US" dirty="0"/>
              <a:t>PHP 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14BA9-A906-4C00-8E00-5034CA6863BF}" type="slidenum">
              <a:rPr lang="en-US" smtClean="0">
                <a:solidFill>
                  <a:schemeClr val="tx1"/>
                </a:solidFill>
              </a:rPr>
              <a:t>4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855717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06031DD3-1E10-49E9-B7BE-2E0EC093D2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150" y="228600"/>
            <a:ext cx="7886700" cy="893224"/>
          </a:xfrm>
        </p:spPr>
        <p:txBody>
          <a:bodyPr/>
          <a:lstStyle/>
          <a:p>
            <a:r>
              <a:rPr lang="en-US" sz="4400" dirty="0" err="1"/>
              <a:t>Χρήστη</a:t>
            </a:r>
            <a:r>
              <a:rPr lang="el-GR" sz="4400" dirty="0"/>
              <a:t>ς-</a:t>
            </a:r>
            <a:r>
              <a:rPr lang="en-US" sz="4400" dirty="0"/>
              <a:t> </a:t>
            </a:r>
            <a:r>
              <a:rPr lang="en-US" sz="4400" dirty="0" err="1"/>
              <a:t>Λειτουργί</a:t>
            </a:r>
            <a:r>
              <a:rPr lang="en-US" sz="4400" dirty="0"/>
              <a:t>α 4 </a:t>
            </a:r>
            <a:endParaRPr lang="el-G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7DCFBC-23BF-4DD0-AA54-E047DDBAD872}"/>
              </a:ext>
            </a:extLst>
          </p:cNvPr>
          <p:cNvSpPr txBox="1"/>
          <p:nvPr/>
        </p:nvSpPr>
        <p:spPr>
          <a:xfrm>
            <a:off x="1066800" y="5388182"/>
            <a:ext cx="6629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Ο χρήστης επιλέγει το πλήκτρο «Επέλεξε </a:t>
            </a:r>
            <a:r>
              <a:rPr lang="el-GR" dirty="0" err="1"/>
              <a:t>αρχείο».Αν</a:t>
            </a:r>
            <a:r>
              <a:rPr lang="el-GR" dirty="0"/>
              <a:t> επιλέξει το πλήκτρο «Επιστροφή στην Αρχική Σελίδα», τότε μεταφέρεται στην εικόνα της Λειτουργίας 2 του Χρήστη.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14BA9-A906-4C00-8E00-5034CA6863BF}" type="slidenum">
              <a:rPr lang="en-US" smtClean="0">
                <a:solidFill>
                  <a:schemeClr val="tx1"/>
                </a:solidFill>
              </a:rPr>
              <a:t>40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295400"/>
            <a:ext cx="7620000" cy="3859635"/>
          </a:xfrm>
        </p:spPr>
      </p:pic>
    </p:spTree>
    <p:extLst>
      <p:ext uri="{BB962C8B-B14F-4D97-AF65-F5344CB8AC3E}">
        <p14:creationId xmlns:p14="http://schemas.microsoft.com/office/powerpoint/2010/main" val="186192444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A3BFEDDD-9192-44A8-BBF1-B8F7EC7095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00670"/>
            <a:ext cx="7886700" cy="729841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l-GR" dirty="0"/>
              <a:t>Χρήστης-Λειτουργία 4</a:t>
            </a:r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E5A07B8-D6FF-4B3A-8A0C-F749BB505001}"/>
              </a:ext>
            </a:extLst>
          </p:cNvPr>
          <p:cNvSpPr txBox="1"/>
          <p:nvPr/>
        </p:nvSpPr>
        <p:spPr>
          <a:xfrm>
            <a:off x="304800" y="5486400"/>
            <a:ext cx="7924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Ο χρήστης επιλέγει ποιες περιοχές δεν θέλει να εισάγει(κόκκινα ορθογώνια) με </a:t>
            </a:r>
            <a:r>
              <a:rPr lang="en-US" dirty="0"/>
              <a:t>click and drag </a:t>
            </a:r>
            <a:r>
              <a:rPr lang="el-GR" dirty="0"/>
              <a:t>και επιλέγει «Υποβολή»</a:t>
            </a:r>
            <a:r>
              <a:rPr lang="en-US" dirty="0"/>
              <a:t>.</a:t>
            </a:r>
            <a:endParaRPr lang="el-G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14BA9-A906-4C00-8E00-5034CA6863BF}" type="slidenum">
              <a:rPr lang="en-US" smtClean="0">
                <a:solidFill>
                  <a:schemeClr val="tx1"/>
                </a:solidFill>
              </a:rPr>
              <a:t>41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686" y="1143000"/>
            <a:ext cx="7932522" cy="4038600"/>
          </a:xfrm>
        </p:spPr>
      </p:pic>
    </p:spTree>
    <p:extLst>
      <p:ext uri="{BB962C8B-B14F-4D97-AF65-F5344CB8AC3E}">
        <p14:creationId xmlns:p14="http://schemas.microsoft.com/office/powerpoint/2010/main" val="420468978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7096407A-5D4C-465A-86C7-8CD05BD5F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 err="1"/>
              <a:t>Χρήστη</a:t>
            </a:r>
            <a:r>
              <a:rPr lang="el-GR" sz="4800" dirty="0"/>
              <a:t>ς-</a:t>
            </a:r>
            <a:r>
              <a:rPr lang="en-US" sz="4800" dirty="0"/>
              <a:t> </a:t>
            </a:r>
            <a:r>
              <a:rPr lang="en-US" sz="4800" dirty="0" err="1"/>
              <a:t>Λειτουργί</a:t>
            </a:r>
            <a:r>
              <a:rPr lang="en-US" sz="4800" dirty="0"/>
              <a:t>α 4 </a:t>
            </a:r>
            <a:endParaRPr lang="el-GR" dirty="0"/>
          </a:p>
        </p:txBody>
      </p:sp>
      <p:pic>
        <p:nvPicPr>
          <p:cNvPr id="6" name="Θέση περιεχομένου 5" descr="Εικόνα που περιέχει κείμενο, χάρτης&#10;&#10;Περιγραφή που δημιουργήθηκε αυτόματα">
            <a:extLst>
              <a:ext uri="{FF2B5EF4-FFF2-40B4-BE49-F238E27FC236}">
                <a16:creationId xmlns:a16="http://schemas.microsoft.com/office/drawing/2014/main" id="{BFEF5C40-0C2E-4EB6-AAF0-666C8FDA06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295400"/>
            <a:ext cx="7620000" cy="3857624"/>
          </a:xfrm>
        </p:spPr>
      </p:pic>
      <p:sp>
        <p:nvSpPr>
          <p:cNvPr id="4" name="Θέση αριθμού διαφάνειας 3">
            <a:extLst>
              <a:ext uri="{FF2B5EF4-FFF2-40B4-BE49-F238E27FC236}">
                <a16:creationId xmlns:a16="http://schemas.microsoft.com/office/drawing/2014/main" id="{95B55472-3C1A-40E0-8AB2-9183D4404B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14BA9-A906-4C00-8E00-5034CA6863BF}" type="slidenum">
              <a:rPr lang="en-US" smtClean="0"/>
              <a:t>42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53B6B1-D238-42FC-8388-53A301DF2FD2}"/>
              </a:ext>
            </a:extLst>
          </p:cNvPr>
          <p:cNvSpPr txBox="1"/>
          <p:nvPr/>
        </p:nvSpPr>
        <p:spPr>
          <a:xfrm>
            <a:off x="1752600" y="5153024"/>
            <a:ext cx="518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Αν ο χρήστης επιλέξει «Υποβολή» και τα δεδομένα που έχει εισάγει ο χρήστης ανέβουν επιτυχώς στην Βάση Δεδομένων. </a:t>
            </a:r>
          </a:p>
        </p:txBody>
      </p:sp>
    </p:spTree>
    <p:extLst>
      <p:ext uri="{BB962C8B-B14F-4D97-AF65-F5344CB8AC3E}">
        <p14:creationId xmlns:p14="http://schemas.microsoft.com/office/powerpoint/2010/main" val="94031320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D7619F7E-BAAB-406D-B085-AFC4E94A9D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76200"/>
            <a:ext cx="7620000" cy="1143000"/>
          </a:xfrm>
        </p:spPr>
        <p:txBody>
          <a:bodyPr/>
          <a:lstStyle/>
          <a:p>
            <a:r>
              <a:rPr lang="en-US" sz="4400" dirty="0" err="1"/>
              <a:t>Χρήστη</a:t>
            </a:r>
            <a:r>
              <a:rPr lang="el-GR" sz="4400" dirty="0"/>
              <a:t>ς-</a:t>
            </a:r>
            <a:r>
              <a:rPr lang="en-US" sz="4400" dirty="0"/>
              <a:t> </a:t>
            </a:r>
            <a:r>
              <a:rPr lang="en-US" sz="4400" dirty="0" err="1"/>
              <a:t>Λειτουργί</a:t>
            </a:r>
            <a:r>
              <a:rPr lang="en-US" sz="4400" dirty="0"/>
              <a:t>α 4 </a:t>
            </a:r>
            <a:endParaRPr lang="el-G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1B1316-76A2-4275-BC12-F2A81F4A425F}"/>
              </a:ext>
            </a:extLst>
          </p:cNvPr>
          <p:cNvSpPr txBox="1"/>
          <p:nvPr/>
        </p:nvSpPr>
        <p:spPr>
          <a:xfrm>
            <a:off x="762000" y="5628597"/>
            <a:ext cx="670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Αν ο χρήστης πατήσει το πλήκτρο «Υποβολή»</a:t>
            </a:r>
            <a:r>
              <a:rPr lang="en-US" dirty="0"/>
              <a:t> </a:t>
            </a:r>
            <a:r>
              <a:rPr lang="el-GR" dirty="0"/>
              <a:t>χωρίς να έχει εισάγει ένα αρχείο δεδομένων εμφανίζεται το παραπάνω μήνυμα. 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47800"/>
            <a:ext cx="7620000" cy="3863606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14BA9-A906-4C00-8E00-5034CA6863BF}" type="slidenum">
              <a:rPr lang="en-US" smtClean="0">
                <a:solidFill>
                  <a:schemeClr val="tx1"/>
                </a:solidFill>
              </a:rPr>
              <a:t>43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11213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7620000" cy="1143000"/>
          </a:xfrm>
        </p:spPr>
        <p:txBody>
          <a:bodyPr/>
          <a:lstStyle/>
          <a:p>
            <a:r>
              <a:rPr lang="el-GR" dirty="0"/>
              <a:t>Διαχειριστής-Λειτουργία 1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136" y="1219200"/>
            <a:ext cx="7620000" cy="3716685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14BA9-A906-4C00-8E00-5034CA6863BF}" type="slidenum">
              <a:rPr lang="en-US" smtClean="0">
                <a:solidFill>
                  <a:schemeClr val="tx1"/>
                </a:solidFill>
              </a:rPr>
              <a:t>5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0743" y="5029200"/>
            <a:ext cx="7467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Εφόσον ο Διαχειριστής συνδεθεί το σύστημα θα εμφανίσει το </a:t>
            </a:r>
            <a:r>
              <a:rPr lang="en-US" dirty="0"/>
              <a:t>dashboard.</a:t>
            </a:r>
            <a:r>
              <a:rPr lang="el-GR" dirty="0"/>
              <a:t>Επιλέγοντας τα κουμπιά </a:t>
            </a:r>
            <a:r>
              <a:rPr lang="en-US" dirty="0"/>
              <a:t>charts </a:t>
            </a:r>
            <a:r>
              <a:rPr lang="el-GR" dirty="0"/>
              <a:t>ή </a:t>
            </a:r>
            <a:r>
              <a:rPr lang="en-US" dirty="0"/>
              <a:t>tables</a:t>
            </a:r>
            <a:r>
              <a:rPr lang="el-GR" dirty="0"/>
              <a:t> εμφανίζονται μόνο γραφήματα ή πίνακες αντίστοιχα.Αν ο Διαχειριστής επιλέξει λειτουργίες διαχειρηστή το σύστημα θα εμφανίσει την οθόνη που παρουσιάζεται στις λειτουργίες 2,3,4 του διαχειρηστή.</a:t>
            </a:r>
            <a:r>
              <a:rPr lang="en-US" dirty="0"/>
              <a:t> </a:t>
            </a:r>
            <a:r>
              <a:rPr lang="el-GR" dirty="0"/>
              <a:t>Παρακάτω δίνονται κάθε πίνακας και γράφημα χωριστά.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68290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893B10-260F-483A-AFBC-8EFC0E2B6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04800"/>
            <a:ext cx="7886700" cy="1325563"/>
          </a:xfrm>
        </p:spPr>
        <p:txBody>
          <a:bodyPr>
            <a:normAutofit fontScale="90000"/>
          </a:bodyPr>
          <a:lstStyle/>
          <a:p>
            <a:r>
              <a:rPr lang="el-GR" dirty="0"/>
              <a:t>Διαχειριστής-Λειτουργία 1.1-Πίνακας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B043C74-ACAB-4410-B11E-9B0CB296C5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39" r="6778" b="-1"/>
          <a:stretch/>
        </p:blipFill>
        <p:spPr>
          <a:xfrm>
            <a:off x="228600" y="1812019"/>
            <a:ext cx="7893844" cy="4351338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14BA9-A906-4C00-8E00-5034CA6863BF}" type="slidenum">
              <a:rPr lang="en-US" smtClean="0">
                <a:solidFill>
                  <a:schemeClr val="tx1"/>
                </a:solidFill>
              </a:rPr>
              <a:t>6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59921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3F181-2B6A-4C82-B027-A8FBA6D48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rmAutofit fontScale="90000"/>
          </a:bodyPr>
          <a:lstStyle/>
          <a:p>
            <a:r>
              <a:rPr lang="el-GR" dirty="0"/>
              <a:t>Διαχειριστής-Λειτουργία 1.2-Πίνακας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5C705A6-8B4D-43A0-85C4-2BA4523656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2310493"/>
            <a:ext cx="8077200" cy="21336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14BA9-A906-4C00-8E00-5034CA6863BF}" type="slidenum">
              <a:rPr lang="en-US" smtClean="0">
                <a:solidFill>
                  <a:schemeClr val="tx1"/>
                </a:solidFill>
              </a:rPr>
              <a:t>7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48485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B8A7B-2CAC-46A3-A934-E7FA5C1C4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rmAutofit fontScale="90000"/>
          </a:bodyPr>
          <a:lstStyle/>
          <a:p>
            <a:r>
              <a:rPr lang="el-GR" dirty="0"/>
              <a:t>Διαχειριστής-Λειτουργία 1.3-Πίνακας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A929B74-E76E-4FFA-9B78-EC6A852486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709" r="1" b="6903"/>
          <a:stretch/>
        </p:blipFill>
        <p:spPr>
          <a:xfrm>
            <a:off x="381000" y="1825626"/>
            <a:ext cx="7893844" cy="4351338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14BA9-A906-4C00-8E00-5034CA6863BF}" type="slidenum">
              <a:rPr lang="en-US" smtClean="0">
                <a:solidFill>
                  <a:schemeClr val="tx1"/>
                </a:solidFill>
              </a:rPr>
              <a:t>8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77336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124087-80E5-4990-BB3A-F24DA9021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rmAutofit fontScale="90000"/>
          </a:bodyPr>
          <a:lstStyle/>
          <a:p>
            <a:r>
              <a:rPr lang="el-GR" dirty="0"/>
              <a:t>Διαχειριστής-Λειτουργία 1.4-Πίνακας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8A3FB16-246E-4A1E-B82B-F0F606FE61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417" r="3530" b="1"/>
          <a:stretch/>
        </p:blipFill>
        <p:spPr>
          <a:xfrm>
            <a:off x="381000" y="1825626"/>
            <a:ext cx="7893844" cy="4351338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14BA9-A906-4C00-8E00-5034CA6863BF}" type="slidenum">
              <a:rPr lang="en-US" smtClean="0">
                <a:solidFill>
                  <a:schemeClr val="tx1"/>
                </a:solidFill>
              </a:rPr>
              <a:t>9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587550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djacency">
  <a:themeElements>
    <a:clrScheme name="Adjacency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Office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djacency">
      <a:fillStyleLst>
        <a:solidFill>
          <a:schemeClr val="phClr"/>
        </a:solidFill>
        <a:solidFill>
          <a:schemeClr val="phClr">
            <a:tint val="55000"/>
          </a:schemeClr>
        </a:solidFill>
        <a:solidFill>
          <a:schemeClr val="phClr"/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algn="bl" rotWithShape="0">
              <a:srgbClr val="000000">
                <a:alpha val="60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hemeClr val="phClr">
                <a:shade val="4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75000">
              <a:schemeClr val="phClr">
                <a:shade val="100000"/>
                <a:satMod val="115000"/>
              </a:schemeClr>
            </a:gs>
            <a:gs pos="100000">
              <a:schemeClr val="phClr">
                <a:shade val="70000"/>
                <a:satMod val="130000"/>
              </a:schemeClr>
            </a:gs>
          </a:gsLst>
          <a:path path="circle">
            <a:fillToRect l="20000" t="50000" r="10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7000"/>
              </a:schemeClr>
              <a:schemeClr val="phClr">
                <a:shade val="96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Adjacency</Template>
  <TotalTime>265</TotalTime>
  <Words>939</Words>
  <Application>Microsoft Office PowerPoint</Application>
  <PresentationFormat>On-screen Show (4:3)</PresentationFormat>
  <Paragraphs>164</Paragraphs>
  <Slides>43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7" baseType="lpstr">
      <vt:lpstr>Arial</vt:lpstr>
      <vt:lpstr>Calibri</vt:lpstr>
      <vt:lpstr>Cambria</vt:lpstr>
      <vt:lpstr>Adjacency</vt:lpstr>
      <vt:lpstr>Προγραμματισμός και Συστήματα στον Παγκόσμιο ιστό</vt:lpstr>
      <vt:lpstr>Απαιτήσεις Project</vt:lpstr>
      <vt:lpstr>Συνεισφορά Μελών Ομάδας</vt:lpstr>
      <vt:lpstr>Τεχνολογίες Project</vt:lpstr>
      <vt:lpstr>Διαχειριστής-Λειτουργία 1</vt:lpstr>
      <vt:lpstr>Διαχειριστής-Λειτουργία 1.1-Πίνακας</vt:lpstr>
      <vt:lpstr>Διαχειριστής-Λειτουργία 1.2-Πίνακας</vt:lpstr>
      <vt:lpstr>Διαχειριστής-Λειτουργία 1.3-Πίνακας</vt:lpstr>
      <vt:lpstr>Διαχειριστής-Λειτουργία 1.4-Πίνακας</vt:lpstr>
      <vt:lpstr>Διαχειριστής-Λειτουργία 1.5-Πίνακας</vt:lpstr>
      <vt:lpstr>Διαχειριστής-Λειτουργία 1.6-Πίνακας</vt:lpstr>
      <vt:lpstr>Διαχειριστής-Λειτουργία 1.1-Γράφημα</vt:lpstr>
      <vt:lpstr>Διαχειριστής-Λειτουργία 1.2-Γράφημα</vt:lpstr>
      <vt:lpstr>Διαχειριστής-Λειτουργία 1.3-Γράφημα</vt:lpstr>
      <vt:lpstr>Διαχειριστής-Λειτουργία 1.4-Γράφημα</vt:lpstr>
      <vt:lpstr>Διαχειριστής-Λειτουργία 1.5-Γράφημα</vt:lpstr>
      <vt:lpstr>Διαχειριστής-Λειτουργία 1.6-Γράφημα</vt:lpstr>
      <vt:lpstr>Διαχειριστής-Λειτουργία 2</vt:lpstr>
      <vt:lpstr>Διαχειριστής-Λειτουργία 2</vt:lpstr>
      <vt:lpstr>Διαχειριστής-Λειτουργία 2</vt:lpstr>
      <vt:lpstr>Διαχειριστής-Λειτουργία 3</vt:lpstr>
      <vt:lpstr>Διαχειριστής-Λειτουργία 3</vt:lpstr>
      <vt:lpstr>Διαχειριστής-Λειτουργία 4</vt:lpstr>
      <vt:lpstr>Διαχειριστής-Λειτουργία 4-CSV export</vt:lpstr>
      <vt:lpstr>Διαχειριστής-Λειτουργία 4-JSON export</vt:lpstr>
      <vt:lpstr>Διαχειριστής-Λειτουργία 4-XML export</vt:lpstr>
      <vt:lpstr>Χρήστης-Λειτουργία 1</vt:lpstr>
      <vt:lpstr>Χρήστης-Λειτουργία 1</vt:lpstr>
      <vt:lpstr>Χρήστης-Λειτουργία 1</vt:lpstr>
      <vt:lpstr>Χρήστης-Λειτουργία 1</vt:lpstr>
      <vt:lpstr>Χρήστης-Λειτουργία 1</vt:lpstr>
      <vt:lpstr>Χρήστης-Λειτουργία 1</vt:lpstr>
      <vt:lpstr>Χρήστης-Λειτουργία 1</vt:lpstr>
      <vt:lpstr>Χρήστης-Λειτουργία 2</vt:lpstr>
      <vt:lpstr>Χρήστης-Λειτουργία 3</vt:lpstr>
      <vt:lpstr>Χρήστης- Λειτουργία 3 </vt:lpstr>
      <vt:lpstr>Χρήστης- Λειτουργία 3 </vt:lpstr>
      <vt:lpstr>Χρήστης-Λειτουργία 3</vt:lpstr>
      <vt:lpstr>Χρήστης-Λειτουργία 3 Σημείωση: Τα παρακάτω διαγράμματα έχουν παραχθεί βάση των τιμών των πεδίων  Έτος και Μήνας που έχει επιλέξει ο χρήστης.</vt:lpstr>
      <vt:lpstr>Χρήστης- Λειτουργία 4 </vt:lpstr>
      <vt:lpstr>Χρήστης-Λειτουργία 4</vt:lpstr>
      <vt:lpstr>Χρήστης- Λειτουργία 4 </vt:lpstr>
      <vt:lpstr>Χρήστης- Λειτουργία 4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Μέλη Ομάδας</dc:title>
  <dc:creator>CantTouchThis</dc:creator>
  <cp:lastModifiedBy>ΚΑΙΣΟΥΔΗΣ ΦΩΤΙΟΣ</cp:lastModifiedBy>
  <cp:revision>59</cp:revision>
  <dcterms:created xsi:type="dcterms:W3CDTF">2020-08-21T06:16:24Z</dcterms:created>
  <dcterms:modified xsi:type="dcterms:W3CDTF">2020-08-25T15:29:50Z</dcterms:modified>
</cp:coreProperties>
</file>